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3"/>
  </p:notesMasterIdLst>
  <p:sldIdLst>
    <p:sldId id="256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477" r:id="rId28"/>
    <p:sldId id="774" r:id="rId29"/>
    <p:sldId id="770" r:id="rId30"/>
    <p:sldId id="503" r:id="rId31"/>
    <p:sldId id="761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99535" autoAdjust="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CA175-3F11-4C81-981C-CBC459F80D92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png"/><Relationship Id="rId9" Type="http://schemas.openxmlformats.org/officeDocument/2006/relationships/hyperlink" Target="http://web.ing.puc.cl/~dmery/Prints/ISI-Journals/2005-Insight-b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Definitions</a:t>
            </a:r>
          </a:p>
          <a:p>
            <a:pPr algn="ctr"/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PART I ]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53E0F3F-4851-83F4-7F45-287E5BF3D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494" y="1536174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257476" imgH="1314286" progId="">
                    <p:embed/>
                  </p:oleObj>
                </mc:Choice>
                <mc:Fallback>
                  <p:oleObj r:id="rId3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257476" imgH="1314286" progId="">
                    <p:embed/>
                  </p:oleObj>
                </mc:Choice>
                <mc:Fallback>
                  <p:oleObj r:id="rId5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9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/>
          <a:stretch/>
        </p:blipFill>
        <p:spPr>
          <a:xfrm>
            <a:off x="1933561" y="2161232"/>
            <a:ext cx="5343783" cy="4512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0DFDD-6531-D849-8A10-254838BA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22" y="0"/>
            <a:ext cx="5294938" cy="159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3518B-14E0-6044-B848-0A78866D15B5}"/>
              </a:ext>
            </a:extLst>
          </p:cNvPr>
          <p:cNvSpPr txBox="1"/>
          <p:nvPr/>
        </p:nvSpPr>
        <p:spPr>
          <a:xfrm>
            <a:off x="1957972" y="1683016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FOR PAPERS – CVPR 2019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179BB6-0CCD-3141-996D-0CE138B9F7CE}"/>
              </a:ext>
            </a:extLst>
          </p:cNvPr>
          <p:cNvSpPr txBox="1"/>
          <p:nvPr/>
        </p:nvSpPr>
        <p:spPr>
          <a:xfrm>
            <a:off x="1356188" y="2034281"/>
            <a:ext cx="58280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3D </a:t>
            </a:r>
            <a:r>
              <a:rPr lang="es-ES_tradnl" sz="1200" dirty="0" err="1"/>
              <a:t>computer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Action</a:t>
            </a:r>
            <a:r>
              <a:rPr lang="es-ES_tradnl" sz="1200" dirty="0"/>
              <a:t> and </a:t>
            </a:r>
            <a:r>
              <a:rPr lang="es-ES_tradnl" sz="1200" dirty="0" err="1"/>
              <a:t>behavior</a:t>
            </a:r>
            <a:r>
              <a:rPr lang="es-ES_tradnl" sz="1200" dirty="0"/>
              <a:t> </a:t>
            </a:r>
            <a:r>
              <a:rPr lang="es-ES_tradnl" sz="1200" dirty="0" err="1"/>
              <a:t>recognition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attack</a:t>
            </a:r>
            <a:r>
              <a:rPr lang="es-ES_tradnl" sz="1200" dirty="0"/>
              <a:t> and </a:t>
            </a:r>
            <a:r>
              <a:rPr lang="es-ES_tradnl" sz="1200" dirty="0" err="1"/>
              <a:t>defense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Biometrics</a:t>
            </a:r>
            <a:r>
              <a:rPr lang="es-ES_tradnl" sz="1200" dirty="0"/>
              <a:t>, </a:t>
            </a:r>
            <a:r>
              <a:rPr lang="es-ES_tradnl" sz="1200" dirty="0" err="1"/>
              <a:t>face</a:t>
            </a:r>
            <a:r>
              <a:rPr lang="es-ES_tradnl" sz="1200" dirty="0"/>
              <a:t>, </a:t>
            </a:r>
            <a:r>
              <a:rPr lang="es-ES_tradnl" sz="1200" dirty="0" err="1"/>
              <a:t>gesture</a:t>
            </a:r>
            <a:r>
              <a:rPr lang="es-ES_tradnl" sz="1200" dirty="0"/>
              <a:t>, </a:t>
            </a:r>
            <a:r>
              <a:rPr lang="es-ES_tradnl" sz="1200" dirty="0" err="1"/>
              <a:t>body</a:t>
            </a:r>
            <a:r>
              <a:rPr lang="es-ES_tradnl" sz="1200" dirty="0"/>
              <a:t> 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Computational</a:t>
            </a:r>
            <a:r>
              <a:rPr lang="es-ES_tradnl" sz="1200" dirty="0"/>
              <a:t> </a:t>
            </a:r>
            <a:r>
              <a:rPr lang="es-ES_tradnl" sz="1200" dirty="0" err="1"/>
              <a:t>photography</a:t>
            </a:r>
            <a:r>
              <a:rPr lang="es-ES_tradnl" sz="1200" dirty="0"/>
              <a:t>, </a:t>
            </a:r>
            <a:r>
              <a:rPr lang="es-ES_tradnl" sz="1200" dirty="0" err="1"/>
              <a:t>image</a:t>
            </a:r>
            <a:r>
              <a:rPr lang="es-ES_tradnl" sz="1200" dirty="0"/>
              <a:t> and video </a:t>
            </a:r>
            <a:r>
              <a:rPr lang="es-ES_tradnl" sz="1200" dirty="0" err="1"/>
              <a:t>synthesis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Datasets</a:t>
            </a:r>
            <a:r>
              <a:rPr lang="es-ES_tradnl" sz="1200" dirty="0"/>
              <a:t> and </a:t>
            </a:r>
            <a:r>
              <a:rPr lang="es-ES_tradnl" sz="1200" dirty="0" err="1"/>
              <a:t>evaluation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Efficient</a:t>
            </a:r>
            <a:r>
              <a:rPr lang="es-ES_tradnl" sz="1200" dirty="0"/>
              <a:t> training and </a:t>
            </a:r>
            <a:r>
              <a:rPr lang="es-ES_tradnl" sz="1200" dirty="0" err="1"/>
              <a:t>inference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networks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Explainable</a:t>
            </a:r>
            <a:r>
              <a:rPr lang="es-ES_tradnl" sz="1200" dirty="0"/>
              <a:t> AI, </a:t>
            </a:r>
            <a:r>
              <a:rPr lang="es-ES_tradnl" sz="1200" dirty="0" err="1"/>
              <a:t>fairness</a:t>
            </a:r>
            <a:r>
              <a:rPr lang="es-ES_tradnl" sz="1200" dirty="0"/>
              <a:t>, </a:t>
            </a:r>
            <a:r>
              <a:rPr lang="es-ES_tradnl" sz="1200" dirty="0" err="1"/>
              <a:t>accountability</a:t>
            </a:r>
            <a:r>
              <a:rPr lang="es-ES_tradnl" sz="1200" dirty="0"/>
              <a:t>, </a:t>
            </a:r>
            <a:r>
              <a:rPr lang="es-ES_tradnl" sz="1200" dirty="0" err="1"/>
              <a:t>privacy</a:t>
            </a:r>
            <a:r>
              <a:rPr lang="es-ES_tradnl" sz="1200" dirty="0"/>
              <a:t>, </a:t>
            </a:r>
            <a:r>
              <a:rPr lang="es-ES_tradnl" sz="1200" dirty="0" err="1"/>
              <a:t>transparency</a:t>
            </a:r>
            <a:r>
              <a:rPr lang="es-ES_tradnl" sz="1200" dirty="0"/>
              <a:t> and </a:t>
            </a:r>
            <a:r>
              <a:rPr lang="es-ES_tradnl" sz="1200" dirty="0" err="1"/>
              <a:t>ethics</a:t>
            </a:r>
            <a:r>
              <a:rPr lang="es-ES_tradnl" sz="1200" dirty="0"/>
              <a:t> in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Image</a:t>
            </a:r>
            <a:r>
              <a:rPr lang="es-ES_tradnl" sz="1200" dirty="0"/>
              <a:t> </a:t>
            </a:r>
            <a:r>
              <a:rPr lang="es-ES_tradnl" sz="1200" dirty="0" err="1"/>
              <a:t>retrieval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Low-level</a:t>
            </a:r>
            <a:r>
              <a:rPr lang="es-ES_tradnl" sz="1200" dirty="0"/>
              <a:t> and </a:t>
            </a:r>
            <a:r>
              <a:rPr lang="es-ES_tradnl" sz="1200" dirty="0" err="1"/>
              <a:t>physics-based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Machine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architectures</a:t>
            </a:r>
            <a:r>
              <a:rPr lang="es-ES_tradnl" sz="1200" dirty="0"/>
              <a:t> and </a:t>
            </a:r>
            <a:r>
              <a:rPr lang="es-ES_tradnl" sz="1200" dirty="0" err="1"/>
              <a:t>formulations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Medical, </a:t>
            </a:r>
            <a:r>
              <a:rPr lang="es-ES_tradnl" sz="1200" dirty="0" err="1"/>
              <a:t>biological</a:t>
            </a:r>
            <a:r>
              <a:rPr lang="es-ES_tradnl" sz="1200" dirty="0"/>
              <a:t> and </a:t>
            </a:r>
            <a:r>
              <a:rPr lang="es-ES_tradnl" sz="1200" dirty="0" err="1"/>
              <a:t>cell</a:t>
            </a:r>
            <a:r>
              <a:rPr lang="es-ES_tradnl" sz="1200" dirty="0"/>
              <a:t> </a:t>
            </a:r>
            <a:r>
              <a:rPr lang="es-ES_tradnl" sz="1200" dirty="0" err="1"/>
              <a:t>microscopy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Motion</a:t>
            </a:r>
            <a:r>
              <a:rPr lang="es-ES_tradnl" sz="1200" dirty="0"/>
              <a:t> and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Neural </a:t>
            </a:r>
            <a:r>
              <a:rPr lang="es-ES_tradnl" sz="1200" dirty="0" err="1"/>
              <a:t>generative</a:t>
            </a:r>
            <a:r>
              <a:rPr lang="es-ES_tradnl" sz="1200" dirty="0"/>
              <a:t> </a:t>
            </a:r>
            <a:r>
              <a:rPr lang="es-ES_tradnl" sz="1200" dirty="0" err="1"/>
              <a:t>models</a:t>
            </a:r>
            <a:r>
              <a:rPr lang="es-ES_tradnl" sz="1200" dirty="0"/>
              <a:t>, auto </a:t>
            </a:r>
            <a:r>
              <a:rPr lang="es-ES_tradnl" sz="1200" dirty="0" err="1"/>
              <a:t>encoders</a:t>
            </a:r>
            <a:r>
              <a:rPr lang="es-ES_tradnl" sz="1200" dirty="0"/>
              <a:t>, </a:t>
            </a:r>
            <a:r>
              <a:rPr lang="es-ES_tradnl" sz="1200" dirty="0" err="1"/>
              <a:t>GANs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Optimization</a:t>
            </a:r>
            <a:r>
              <a:rPr lang="es-ES_tradnl" sz="1200" dirty="0"/>
              <a:t> and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Recognition</a:t>
            </a:r>
            <a:r>
              <a:rPr lang="es-ES_tradnl" sz="1200" dirty="0"/>
              <a:t> (</a:t>
            </a:r>
            <a:r>
              <a:rPr lang="es-ES_tradnl" sz="1200" dirty="0" err="1"/>
              <a:t>object</a:t>
            </a:r>
            <a:r>
              <a:rPr lang="es-ES_tradnl" sz="1200" dirty="0"/>
              <a:t> </a:t>
            </a:r>
            <a:r>
              <a:rPr lang="es-ES_tradnl" sz="1200" dirty="0" err="1"/>
              <a:t>detection</a:t>
            </a:r>
            <a:r>
              <a:rPr lang="es-ES_tradnl" sz="1200" dirty="0"/>
              <a:t>, </a:t>
            </a:r>
            <a:r>
              <a:rPr lang="es-ES_tradnl" sz="1200" dirty="0" err="1"/>
              <a:t>categorization</a:t>
            </a:r>
            <a:r>
              <a:rPr lang="es-ES_tradnl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Representation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deep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Scene</a:t>
            </a:r>
            <a:r>
              <a:rPr lang="es-ES_tradnl" sz="1200" dirty="0"/>
              <a:t>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Segmentation</a:t>
            </a:r>
            <a:r>
              <a:rPr lang="es-ES_tradnl" sz="1200" dirty="0"/>
              <a:t>, </a:t>
            </a:r>
            <a:r>
              <a:rPr lang="es-ES_tradnl" sz="1200" dirty="0" err="1"/>
              <a:t>grouping</a:t>
            </a:r>
            <a:r>
              <a:rPr lang="es-ES_tradnl" sz="1200" dirty="0"/>
              <a:t> and </a:t>
            </a:r>
            <a:r>
              <a:rPr lang="es-ES_tradnl" sz="1200" dirty="0" err="1"/>
              <a:t>shape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Transfer, </a:t>
            </a:r>
            <a:r>
              <a:rPr lang="es-ES_tradnl" sz="1200" dirty="0" err="1"/>
              <a:t>low-shot</a:t>
            </a:r>
            <a:r>
              <a:rPr lang="es-ES_tradnl" sz="1200" dirty="0"/>
              <a:t>, </a:t>
            </a:r>
            <a:r>
              <a:rPr lang="es-ES_tradnl" sz="1200" dirty="0" err="1"/>
              <a:t>semi</a:t>
            </a:r>
            <a:r>
              <a:rPr lang="es-ES_tradnl" sz="1200" dirty="0"/>
              <a:t>- and un- </a:t>
            </a:r>
            <a:r>
              <a:rPr lang="es-ES_tradnl" sz="1200" dirty="0" err="1"/>
              <a:t>supervised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Video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language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other</a:t>
            </a:r>
            <a:r>
              <a:rPr lang="es-ES_tradnl" sz="1200" dirty="0"/>
              <a:t> </a:t>
            </a:r>
            <a:r>
              <a:rPr lang="es-ES_tradnl" sz="1200" dirty="0" err="1"/>
              <a:t>modalities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applications</a:t>
            </a:r>
            <a:r>
              <a:rPr lang="es-ES_tradnl" sz="1200" dirty="0"/>
              <a:t> and </a:t>
            </a:r>
            <a:r>
              <a:rPr lang="es-ES_tradnl" sz="1200" dirty="0" err="1"/>
              <a:t>systems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robotics</a:t>
            </a:r>
            <a:r>
              <a:rPr lang="es-ES_tradnl" sz="1200" dirty="0"/>
              <a:t> and </a:t>
            </a:r>
            <a:r>
              <a:rPr lang="es-ES_tradnl" sz="1200" dirty="0" err="1"/>
              <a:t>autonomous</a:t>
            </a:r>
            <a:r>
              <a:rPr lang="es-ES_tradnl" sz="1200" dirty="0"/>
              <a:t> </a:t>
            </a:r>
            <a:r>
              <a:rPr lang="es-ES_tradnl" sz="1200" dirty="0" err="1"/>
              <a:t>vehicles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Visual </a:t>
            </a:r>
            <a:r>
              <a:rPr lang="es-ES_tradnl" sz="1200" dirty="0" err="1"/>
              <a:t>reasoning</a:t>
            </a:r>
            <a:r>
              <a:rPr lang="es-ES_tradnl" sz="1200" dirty="0"/>
              <a:t> and </a:t>
            </a:r>
            <a:r>
              <a:rPr lang="es-ES_tradnl" sz="1200" dirty="0" err="1"/>
              <a:t>logical</a:t>
            </a:r>
            <a:r>
              <a:rPr lang="es-ES_tradnl" sz="1200" dirty="0"/>
              <a:t> </a:t>
            </a:r>
            <a:r>
              <a:rPr lang="es-ES_tradnl" sz="1200" dirty="0" err="1"/>
              <a:t>representation</a:t>
            </a:r>
            <a:endParaRPr lang="es-ES_tradnl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94842-FDA5-9D40-923A-0142915C49AF}"/>
              </a:ext>
            </a:extLst>
          </p:cNvPr>
          <p:cNvSpPr txBox="1"/>
          <p:nvPr/>
        </p:nvSpPr>
        <p:spPr>
          <a:xfrm>
            <a:off x="620473" y="1664949"/>
            <a:ext cx="541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Topics of interest include, but are not limited to:</a:t>
            </a:r>
            <a:endParaRPr lang="es-ES_tradnl" dirty="0"/>
          </a:p>
        </p:txBody>
      </p:sp>
      <p:pic>
        <p:nvPicPr>
          <p:cNvPr id="13314" name="Picture 2" descr="Home">
            <a:extLst>
              <a:ext uri="{FF2B5EF4-FFF2-40B4-BE49-F238E27FC236}">
                <a16:creationId xmlns:a16="http://schemas.microsoft.com/office/drawing/2014/main" id="{FC1B0091-52C6-0140-97FB-B310F3AF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4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7AE80-6F89-9E4B-BF0E-D26260A6060A}"/>
              </a:ext>
            </a:extLst>
          </p:cNvPr>
          <p:cNvSpPr txBox="1"/>
          <p:nvPr/>
        </p:nvSpPr>
        <p:spPr>
          <a:xfrm>
            <a:off x="6654800" y="746144"/>
            <a:ext cx="234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CALL FOR PAPERS</a:t>
            </a:r>
          </a:p>
          <a:p>
            <a:r>
              <a:rPr lang="en-AU" b="1" dirty="0"/>
              <a:t>WACV2022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01226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4847619" imgH="2419048" progId="">
                  <p:embed/>
                </p:oleObj>
              </mc:Choice>
              <mc:Fallback>
                <p:oleObj name="Fotografía de Photo Editor" r:id="rId3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4847619" imgH="2419048" progId="">
                  <p:embed/>
                </p:oleObj>
              </mc:Choice>
              <mc:Fallback>
                <p:oleObj name="Fotografía de Photo Editor" r:id="rId3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6490</TotalTime>
  <Words>991</Words>
  <Application>Microsoft Macintosh PowerPoint</Application>
  <PresentationFormat>On-screen Show (4:3)</PresentationFormat>
  <Paragraphs>234</Paragraphs>
  <Slides>30</Slides>
  <Notes>29</Notes>
  <HiddenSlides>1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122</cp:revision>
  <dcterms:created xsi:type="dcterms:W3CDTF">2012-08-02T15:00:42Z</dcterms:created>
  <dcterms:modified xsi:type="dcterms:W3CDTF">2022-08-10T13:47:31Z</dcterms:modified>
</cp:coreProperties>
</file>